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gif" ContentType="image/gif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abd71946974f76" /><Relationship Type="http://schemas.openxmlformats.org/officeDocument/2006/relationships/extended-properties" Target="/docProps/app.xml" Id="R5bed22cee5094f84" /><Relationship Type="http://schemas.openxmlformats.org/officeDocument/2006/relationships/officeDocument" Target="/ppt/presentation.xml" Id="R915236b372724d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3a92a3694844db"/>
  </p:sldMasterIdLst>
  <p:notesMasterIdLst>
    <p:notesMasterId xmlns:r="http://schemas.openxmlformats.org/officeDocument/2006/relationships" r:id="R847e1786667e44a3"/>
  </p:notesMasterIdLst>
  <p:sldIdLst>
    <p:sldId xmlns:r="http://schemas.openxmlformats.org/officeDocument/2006/relationships" id="256" r:id="R92fd918dec7d49bf"/>
    <p:sldId xmlns:r="http://schemas.openxmlformats.org/officeDocument/2006/relationships" id="257" r:id="R3a33e86b87614871"/>
    <p:sldId xmlns:r="http://schemas.openxmlformats.org/officeDocument/2006/relationships" id="258" r:id="R81435be2bed24906"/>
    <p:sldId xmlns:r="http://schemas.openxmlformats.org/officeDocument/2006/relationships" id="259" r:id="R6c247c03c852405a"/>
    <p:sldId xmlns:r="http://schemas.openxmlformats.org/officeDocument/2006/relationships" id="260" r:id="R5e15f49976fd4015"/>
    <p:sldId xmlns:r="http://schemas.openxmlformats.org/officeDocument/2006/relationships" id="261" r:id="R81913da876994444"/>
    <p:sldId xmlns:r="http://schemas.openxmlformats.org/officeDocument/2006/relationships" id="262" r:id="R7186d9c0aa5a4ca5"/>
    <p:sldId xmlns:r="http://schemas.openxmlformats.org/officeDocument/2006/relationships" id="263" r:id="R4530c3865d3e4893"/>
    <p:sldId xmlns:r="http://schemas.openxmlformats.org/officeDocument/2006/relationships" id="264" r:id="R3ef1bdce721f4798"/>
    <p:sldId xmlns:r="http://schemas.openxmlformats.org/officeDocument/2006/relationships" id="265" r:id="Rb2127a23ffbe48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f999ff67c104b58" /><Relationship Type="http://schemas.openxmlformats.org/officeDocument/2006/relationships/slideMaster" Target="/ppt/slideMasters/slideMaster1.xml" Id="R253a92a3694844db" /><Relationship Type="http://schemas.openxmlformats.org/officeDocument/2006/relationships/notesMaster" Target="/ppt/notesMasters/notesMaster1.xml" Id="R847e1786667e44a3" /><Relationship Type="http://schemas.openxmlformats.org/officeDocument/2006/relationships/presProps" Target="/ppt/presProps.xml" Id="Rc809060cda854585" /><Relationship Type="http://schemas.openxmlformats.org/officeDocument/2006/relationships/tableStyles" Target="/ppt/tableStyles.xml" Id="Ra23fab3588da4f1a" /><Relationship Type="http://schemas.openxmlformats.org/officeDocument/2006/relationships/slide" Target="/ppt/slides/slide1.xml" Id="R92fd918dec7d49bf" /><Relationship Type="http://schemas.openxmlformats.org/officeDocument/2006/relationships/slide" Target="/ppt/slides/slide2.xml" Id="R3a33e86b87614871" /><Relationship Type="http://schemas.openxmlformats.org/officeDocument/2006/relationships/slide" Target="/ppt/slides/slide3.xml" Id="R81435be2bed24906" /><Relationship Type="http://schemas.openxmlformats.org/officeDocument/2006/relationships/slide" Target="/ppt/slides/slide4.xml" Id="R6c247c03c852405a" /><Relationship Type="http://schemas.openxmlformats.org/officeDocument/2006/relationships/slide" Target="/ppt/slides/slide5.xml" Id="R5e15f49976fd4015" /><Relationship Type="http://schemas.openxmlformats.org/officeDocument/2006/relationships/slide" Target="/ppt/slides/slide6.xml" Id="R81913da876994444" /><Relationship Type="http://schemas.openxmlformats.org/officeDocument/2006/relationships/slide" Target="/ppt/slides/slide7.xml" Id="R7186d9c0aa5a4ca5" /><Relationship Type="http://schemas.openxmlformats.org/officeDocument/2006/relationships/slide" Target="/ppt/slides/slide8.xml" Id="R4530c3865d3e4893" /><Relationship Type="http://schemas.openxmlformats.org/officeDocument/2006/relationships/slide" Target="/ppt/slides/slide9.xml" Id="R3ef1bdce721f4798" /><Relationship Type="http://schemas.openxmlformats.org/officeDocument/2006/relationships/slide" Target="/ppt/slides/slide10.xml" Id="Rb2127a23ffbe48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b8aba0a6af4d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d8a758788fe425e" /><Relationship Type="http://schemas.openxmlformats.org/officeDocument/2006/relationships/notesMaster" Target="/ppt/notesMasters/notesMaster1.xml" Id="Rbee036f454c441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d53edea600d405b" /><Relationship Type="http://schemas.openxmlformats.org/officeDocument/2006/relationships/notesMaster" Target="/ppt/notesMasters/notesMaster1.xml" Id="R1c94a532a09d47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d4bf705d7b460c" /><Relationship Type="http://schemas.openxmlformats.org/officeDocument/2006/relationships/notesMaster" Target="/ppt/notesMasters/notesMaster1.xml" Id="Rc9d50de9c42b464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4b5521f41e4ae3" /><Relationship Type="http://schemas.openxmlformats.org/officeDocument/2006/relationships/notesMaster" Target="/ppt/notesMasters/notesMaster1.xml" Id="R1a6c920c7d83434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c25ee103b5e48c4" /><Relationship Type="http://schemas.openxmlformats.org/officeDocument/2006/relationships/notesMaster" Target="/ppt/notesMasters/notesMaster1.xml" Id="R5e438321783540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95a81ecc104b5d" /><Relationship Type="http://schemas.openxmlformats.org/officeDocument/2006/relationships/notesMaster" Target="/ppt/notesMasters/notesMaster1.xml" Id="Rffbd8d7cca0c45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0aef24c58dd45ac" /><Relationship Type="http://schemas.openxmlformats.org/officeDocument/2006/relationships/notesMaster" Target="/ppt/notesMasters/notesMaster1.xml" Id="Rc1c17d872ee340c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49ef377e2dc4d1e" /><Relationship Type="http://schemas.openxmlformats.org/officeDocument/2006/relationships/notesMaster" Target="/ppt/notesMasters/notesMaster1.xml" Id="R33558fe296c542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f0ec1902284d0c" /><Relationship Type="http://schemas.openxmlformats.org/officeDocument/2006/relationships/notesMaster" Target="/ppt/notesMasters/notesMaster1.xml" Id="R4096e0ec6d6d4d0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fd92355418a473b" /><Relationship Type="http://schemas.openxmlformats.org/officeDocument/2006/relationships/notesMaster" Target="/ppt/notesMasters/notesMaster1.xml" Id="Rce0627c1c523483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今天我想讲一个发生在卫星图像里的小谜案：海南近岸海水变绿，是否就代表叶绿素增加？答案需要从海水运动中寻找。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故事分三步。先看卫星发现了什么，再追踪改变水色的三股力量，最后回到叶绿素反演，判断颜色究竟代表什么。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这张海南海峡卫星图像展示了复杂的近岸水色。看到绿色时，我们容易直接想到叶绿素。但近岸水体里还有泥沙和陆源物质，因此颜色只是线索，不是结论。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https://www.esa.int/ESA_Multimedia/Images/2024/07/Earth_from_Space_Hainan_Strait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改变近岸水色的三股力量彼此相连。风暴产生波浪并带来降雨，河流把陆源物质送入海洋，波浪又可能把已经沉在海底的泥沙重新卷起。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风暴的关键作用是把大气中的能量传给海洋。风产生波浪，浅水区的波浪运动可以影响海底。当波浪和海流造成的床面剪切应力超过颗粒起动阈值，泥沙就会离开海床。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https://pubs.usgs.gov/of/2005/1250/html/chapt6.html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河流进入海洋后会形成羽流。因为淡水密度较小，它常在海面铺开。羽流不仅携带泥沙，也携带营养盐和有色溶解物。风和海流决定它向哪里扩散。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https://science.nasa.gov/earth/earth-observatory/mud-from-the-andes-carried-by-the-amazon-147327/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再悬浮处理的是已经沉积在海底的物质。波浪负责把颗粒卷起，湍流帮助它们留在水中，平均海流决定净输运方向。由于波浪对海底的影响在浅水区更强，近岸通常更加敏感。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https://www.usgs.gov/publications/across-shelf-sediment-transport-interactions-between-suspended-and-bed-sediment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卫星记录的是水体离水辐射。浮游植物、悬浮泥沙和有色溶解物都能改变光谱。在复杂近岸水体中，这些信号相互叠加，所以绿色不能直接等同于高叶绿素。</a:t>
            </a:r>
          </a:p>
          <a:p xmlns:a="http://schemas.openxmlformats.org/drawingml/2006/main">
            <a:r>
              <a:t>参考资料：</a:t>
            </a:r>
          </a:p>
          <a:p xmlns:a="http://schemas.openxmlformats.org/drawingml/2006/main">
            <a:r>
              <a:t>https://earthdata.nasa.gov/topics/ocean/ocean-color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回到我们的研究。先做好大气校正，再进行水体分类，然后针对不同类型建立叶绿素反演模型。最后还要用风、降雨、径流和潮汐资料检查解释是否符合物理过程。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所以，卫星上的水色是多种过程共同作用的结果。理解风暴、河流羽流和沉积物再悬浮，能够帮助我们更准确地解释海南近岸叶绿素变化。谢谢大家。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95edabca6042a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a58713d3817432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b938c3f6e94aa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7ca19eadd743c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8f959cf0e24a2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bb5b56853214b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72E5AA-AD2F-4C2D-8643-89195B4D96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657338F-51B3-4A67-A2B9-9678AF20E0B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D56A638-C8CA-4B87-8BED-05936666E4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796843F-8193-400C-A56E-F722134006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DC7F19F-4B40-46AD-B07E-A5AC02C3804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7BE4B84-8064-4C31-9FE4-66F041B254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1DEBEFE-4714-4148-99BD-A82625CE08F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66A6842-21B7-4BC9-A4BE-A682A090CEB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50DD30D-84DA-495D-88FA-2415E1DB61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1321773-283C-48CC-80E3-3C675C74A1E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73578c48c0341bb" /><Relationship Type="http://schemas.openxmlformats.org/officeDocument/2006/relationships/slideLayout" Target="/ppt/slideLayouts/slideLayout1.xml" Id="R441a3b1d63664eb1" /><Relationship Type="http://schemas.openxmlformats.org/officeDocument/2006/relationships/slideLayout" Target="/ppt/slideLayouts/slideLayout2.xml" Id="Rc9a7c861712542c1" /><Relationship Type="http://schemas.openxmlformats.org/officeDocument/2006/relationships/slideLayout" Target="/ppt/slideLayouts/slideLayout3.xml" Id="R501b10f9eb8f42f0" /><Relationship Type="http://schemas.openxmlformats.org/officeDocument/2006/relationships/slideLayout" Target="/ppt/slideLayouts/slideLayout4.xml" Id="R80ca63f54a044ce6" /><Relationship Type="http://schemas.openxmlformats.org/officeDocument/2006/relationships/slideLayout" Target="/ppt/slideLayouts/slideLayout5.xml" Id="Rd826d8ecedce452a" /><Relationship Type="http://schemas.openxmlformats.org/officeDocument/2006/relationships/slideLayout" Target="/ppt/slideLayouts/slideLayout6.xml" Id="R727208813e6842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1a3b1d63664eb1"/>
    <p:sldLayoutId xmlns:r="http://schemas.openxmlformats.org/officeDocument/2006/relationships" id="2147483650" r:id="Rc9a7c861712542c1"/>
    <p:sldLayoutId xmlns:r="http://schemas.openxmlformats.org/officeDocument/2006/relationships" id="2147483651" r:id="R501b10f9eb8f42f0"/>
    <p:sldLayoutId xmlns:r="http://schemas.openxmlformats.org/officeDocument/2006/relationships" id="2147483652" r:id="R80ca63f54a044ce6"/>
    <p:sldLayoutId xmlns:r="http://schemas.openxmlformats.org/officeDocument/2006/relationships" id="2147483653" r:id="Rd826d8ecedce452a"/>
    <p:sldLayoutId xmlns:r="http://schemas.openxmlformats.org/officeDocument/2006/relationships" id="2147483654" r:id="R727208813e6842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9c011492824d96" /><Relationship Type="http://schemas.openxmlformats.org/officeDocument/2006/relationships/image" Target="/ppt/media/image.jpeg" Id="Re1fffd44a3824f0f" /><Relationship Type="http://schemas.openxmlformats.org/officeDocument/2006/relationships/notesSlide" Target="/ppt/notesSlides/notesSlide1.xml" Id="R13b1093f6e74439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5409f7164f445e" /><Relationship Type="http://schemas.openxmlformats.org/officeDocument/2006/relationships/image" Target="/ppt/media/image2.jpeg" Id="R97a06d16a2f54ca5" /><Relationship Type="http://schemas.openxmlformats.org/officeDocument/2006/relationships/notesSlide" Target="/ppt/notesSlides/notesSlide2.xml" Id="Rd6e296a037ba4d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5dfadcfb5e24283" /><Relationship Type="http://schemas.openxmlformats.org/officeDocument/2006/relationships/image" Target="/ppt/media/image3.jpeg" Id="R0c29fb5f8f3e4a7d" /><Relationship Type="http://schemas.openxmlformats.org/officeDocument/2006/relationships/image" Target="/ppt/media/image4.jpeg" Id="R5c2da06f2407446e" /><Relationship Type="http://schemas.openxmlformats.org/officeDocument/2006/relationships/notesSlide" Target="/ppt/notesSlides/notesSlide3.xml" Id="R67d0a976977d4fe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304589b0f37441a" /><Relationship Type="http://schemas.openxmlformats.org/officeDocument/2006/relationships/image" Target="/ppt/media/image5.jpeg" Id="R1821e53888234d59" /><Relationship Type="http://schemas.openxmlformats.org/officeDocument/2006/relationships/notesSlide" Target="/ppt/notesSlides/notesSlide4.xml" Id="Rd02b95c43d7e491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5324cdfd9b44e3" /><Relationship Type="http://schemas.openxmlformats.org/officeDocument/2006/relationships/image" Target="/ppt/media/image6.jpeg" Id="Rdf01af9f43824d79" /><Relationship Type="http://schemas.openxmlformats.org/officeDocument/2006/relationships/notesSlide" Target="/ppt/notesSlides/notesSlide5.xml" Id="R007a17bfbb514b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23310bacff34c4d" /><Relationship Type="http://schemas.openxmlformats.org/officeDocument/2006/relationships/image" Target="/ppt/media/image7.jpeg" Id="Rb129f5f2f77d4a7f" /><Relationship Type="http://schemas.openxmlformats.org/officeDocument/2006/relationships/image" Target="/ppt/media/image8.jpeg" Id="R11e341e467734bc2" /><Relationship Type="http://schemas.openxmlformats.org/officeDocument/2006/relationships/notesSlide" Target="/ppt/notesSlides/notesSlide6.xml" Id="R3b2b57a1a32946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338cd417194a38" /><Relationship Type="http://schemas.openxmlformats.org/officeDocument/2006/relationships/image" Target="/ppt/media/image9.jpeg" Id="R66410420cd024ccd" /><Relationship Type="http://schemas.openxmlformats.org/officeDocument/2006/relationships/image" Target="/ppt/media/image.gif" Id="R74334e93900d49d5" /><Relationship Type="http://schemas.openxmlformats.org/officeDocument/2006/relationships/notesSlide" Target="/ppt/notesSlides/notesSlide7.xml" Id="R3dfd6769dbec4fa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300f6ae82b4252" /><Relationship Type="http://schemas.openxmlformats.org/officeDocument/2006/relationships/image" Target="/ppt/media/image10.jpeg" Id="Rb44ac64003834c84" /><Relationship Type="http://schemas.openxmlformats.org/officeDocument/2006/relationships/notesSlide" Target="/ppt/notesSlides/notesSlide8.xml" Id="Rda42791d58ac4a0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6a61467c184ec3" /><Relationship Type="http://schemas.openxmlformats.org/officeDocument/2006/relationships/image" Target="/ppt/media/image11.jpeg" Id="R3bb8b9a0fd0a48d8" /><Relationship Type="http://schemas.openxmlformats.org/officeDocument/2006/relationships/notesSlide" Target="/ppt/notesSlides/notesSlide9.xml" Id="Rd778443ea1b846b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6a1ac14dd44d30" /><Relationship Type="http://schemas.openxmlformats.org/officeDocument/2006/relationships/image" Target="/ppt/media/image12.jpeg" Id="R0bc94ad00632497f" /><Relationship Type="http://schemas.openxmlformats.org/officeDocument/2006/relationships/notesSlide" Target="/ppt/notesSlides/notesSlide10.xml" Id="Rb590f305c3854905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FD357-D0A2-4216-90C5-066554D929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fffd44a3824f0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FFDC1F-BC6A-467C-B719-708471E07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232D">
              <a:alpha val="3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F96DCD-06F5-43FF-A738-5A5018716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1952625"/>
            <a:ext cx="8001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6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海南近岸水色谜案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BFE107-F68F-4496-904B-0A4A7FE69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781300"/>
            <a:ext cx="647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THE MYSTERY OF COASTAL OCEAN COLOR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B4F182-88FC-4E58-8A28-6C65D76EA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314700"/>
            <a:ext cx="1047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BCCD4E-C851-48EE-BB8D-53E7CA06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3638550"/>
            <a:ext cx="666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风暴、河流出流与沉积物再悬浮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9BD1E6-571A-4941-9E85-78FB48955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210050"/>
            <a:ext cx="704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9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Synoptic Storms · River Outflows · Sediment Resuspension</a:t>
            </a:r>
          </a:p>
        </p:txBody>
      </p:sp>
    </p:spTree>
    <p:extLst>
      <p:ext uri="{BB962C8B-B14F-4D97-AF65-F5344CB8AC3E}">
        <p14:creationId xmlns:p14="http://schemas.microsoft.com/office/powerpoint/2010/main" val="201428700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58A1A7-CFE3-4019-A83C-3A897999FE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a06d16a2f54c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CD4833-DCD7-4024-B058-2C538410F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故事线  STORYLINE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CFD3BA-3547-44FF-AFDD-EC0DA9BE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3429000" cy="371475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427E27-D2C1-4EA6-A558-1114462A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84785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37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7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E3819-85FC-43AF-AEB3-A113F81CF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241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发现现场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0EACDE-15C7-4F0B-A15D-61915249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67075"/>
            <a:ext cx="2857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B9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818C38-CADA-46DF-8142-4CA7155B2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0045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卫星看到近岸水色异常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794DD9-38EF-4080-9CCE-23239AC2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1600200"/>
            <a:ext cx="3429000" cy="371475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8E4C5D-D2D4-4EE2-A5A2-714C3DADE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184785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37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7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EC9E5E-7559-4643-9ED7-02ECA357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7241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追踪三股力量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F49699-B33E-4396-9878-D3F7102C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267075"/>
            <a:ext cx="2857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B9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E7E731-5A5D-4530-B7BD-C223CF230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60045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风暴波浪、河流羽流、海底泥沙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1D26AA-0B0C-40BD-8C8D-E56D8B7A1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600200"/>
            <a:ext cx="3429000" cy="371475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034A69-6FE7-4A6C-9D4A-488DC45AC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847850"/>
            <a:ext cx="95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37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37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F6BDA9-3FF8-4873-8F6C-885211A50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7241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揭晓答案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9CBD3A-E031-4076-9333-E44A48636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267075"/>
            <a:ext cx="2857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B9A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6917B0-A02F-461F-9A4A-F572891E7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60045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同一种颜色可能来自不同物质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94EE61-7D15-431C-BDAA-06F2A4732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1684514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BADC75-5456-4CC5-900B-BF4A94649E7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29fb5f8f3e4a7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A45CD4-AAB3-4FF2-AC3C-EC51198D7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01 发现现场：海南近岸变色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7F778F-7170-4DB3-B32D-8E607001853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2da06f2407446e"/>
          <a:srcRect xmlns:a="http://schemas.openxmlformats.org/drawingml/2006/main" l="0" t="13576" r="0" b="135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1428750"/>
            <a:ext cx="5143500" cy="4095750"/>
          </a:xfrm>
          <a:prstGeom xmlns:a="http://schemas.openxmlformats.org/drawingml/2006/main" prst="roundRect">
            <a:avLst>
              <a:gd name="adj" fmla="val 2791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11CB91-F180-40EC-BFBA-BE2982570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5095875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267C0C-867E-4A62-B7D7-4FB7D0B81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76200" cy="1428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8C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95955F-F2D5-4D97-8CA9-60760AA3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95450"/>
            <a:ext cx="46386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卫星看见了什么？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E0F643-A143-498B-A325-B4910EFAA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76450"/>
            <a:ext cx="46386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近岸水体常出现绿色、黄褐色或条带状结构。它们随降雨、风浪和海流快速变化。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25D2D-5FC1-411E-88C2-279EA2A71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5095875" cy="1571625"/>
          </a:xfrm>
          <a:prstGeom xmlns:a="http://schemas.openxmlformats.org/drawingml/2006/main" prst="roundRect">
            <a:avLst>
              <a:gd name="adj" fmla="val 72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A76053-2B76-48F6-9C0E-BBC0FB67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0875"/>
            <a:ext cx="76200" cy="15716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92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CDB3D0-F244-485C-AF8E-2097B3FED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62325"/>
            <a:ext cx="46386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rPr>
              <a:t>第一反应可靠吗？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491A35-D1DB-4EAE-84B4-7B5080A6C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43325"/>
            <a:ext cx="4638675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绿色可能意味着浮游植物增多，也可能受到悬浮泥沙和有色溶解有机物影响。仅凭颜色无法定案。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947DA0-8262-4F9E-9119-86C94381D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482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75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rPr>
              <a:t>问题：这片“绿色”究竟是谁留下的？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772FA9-7D54-4297-A131-02A5FCB4D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990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图像：ESA, Earth from Space: Hainan Strait, 2024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959776-3899-47C2-9C16-E82B4EE38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13769733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2C8313-EC78-42C6-97A5-30275512F29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21e53888234d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98A435-B8F4-4B1B-8E00-7FA17915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02 改变水色的三股力量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E73A9C-6624-44C8-A7BB-8DAA1F420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3429000" cy="3381375"/>
          </a:xfrm>
          <a:prstGeom xmlns:a="http://schemas.openxmlformats.org/drawingml/2006/main" prst="roundRect">
            <a:avLst>
              <a:gd name="adj" fmla="val 33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7F98E1-6C42-4F0B-A56F-CA00B7DE7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52625"/>
            <a:ext cx="6858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2C8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68DC84-1956-4A5A-B718-663707D68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52625"/>
            <a:ext cx="685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876BE7-449C-4CEC-819B-A400DD006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051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rPr>
              <a:t>天气尺度风暴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24A8CD-F30E-4B6E-9F3C-442C6077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76625"/>
            <a:ext cx="285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强风造浪，增强混合与海底应力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5B294D-71A0-4CFB-B2F4-219739AB7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1666875"/>
            <a:ext cx="3429000" cy="3381375"/>
          </a:xfrm>
          <a:prstGeom xmlns:a="http://schemas.openxmlformats.org/drawingml/2006/main" prst="roundRect">
            <a:avLst>
              <a:gd name="adj" fmla="val 33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20085B-CB9C-44AC-A6B3-AC1BB17F4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1952625"/>
            <a:ext cx="6858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43A4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7C694A-6D41-4092-A5C3-37B1BCBD6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1952625"/>
            <a:ext cx="685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B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57DB64-A927-431C-95A9-91995DA67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9051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1">
                <a:solidFill>
                  <a:srgbClr val="43A46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43A4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43A46E"/>
                </a:solidFill>
                <a:latin typeface="Microsoft YaHei"/>
                <a:ea typeface="Microsoft YaHei"/>
                <a:cs typeface="Microsoft YaHei"/>
              </a:rPr>
              <a:t>河流出流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1A55BD-EB9F-42F4-BCFC-AB15121E9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3476625"/>
            <a:ext cx="285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淡水携带泥沙、营养盐与有色物质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DD19C2-99F4-40B4-82AB-5981E188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666875"/>
            <a:ext cx="3429000" cy="3381375"/>
          </a:xfrm>
          <a:prstGeom xmlns:a="http://schemas.openxmlformats.org/drawingml/2006/main" prst="roundRect">
            <a:avLst>
              <a:gd name="adj" fmla="val 33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11B350-4384-4FFF-B4A4-3C96C945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952625"/>
            <a:ext cx="685800" cy="6858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C792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360F51-AC40-4A6A-93FA-718568F9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952625"/>
            <a:ext cx="6858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4FD292-A9B2-4DD9-BEA9-8FA99B16C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905125"/>
            <a:ext cx="285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00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rPr>
              <a:t>沉积物再悬浮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029483-C9DA-4554-8317-88FB29C2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3476625"/>
            <a:ext cx="285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35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海底颗粒重新进入水柱并被海流搬运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753786-D404-47B4-BEFB-79005ECB5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5476875"/>
            <a:ext cx="7524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rPr>
              <a:t>三者相遇时，卫星看到的是混合后的结果。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BFA48F-0232-40E5-B2FA-A0699F567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2586964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20A24F-FA81-43D1-834C-7BB517F41B6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01af9f43824d7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DDEEBC-A07D-4436-8B09-FE11755E5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力量一：风暴把能量传到海底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7913BD-84E6-4162-B6ED-1A208D7F9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1952625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556B77-1C59-4B13-A3A4-26C923FC0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1717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8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6C7EC8-B821-465A-ABD1-DE12B64A9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686050"/>
            <a:ext cx="161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强风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3B13D-127F-4D67-84D7-11A43737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67050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风向海面输入能量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A54927-8AC2-495B-B6D2-AD449B9A9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62890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31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31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8AED48-4B29-421E-9E62-2A415E04F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2000250"/>
            <a:ext cx="1952625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1D8A1A-6CD5-4665-8D39-45B66932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21717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8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0CC08F-9778-44EF-A390-4BA905552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2686050"/>
            <a:ext cx="161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大浪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2EFEFE-AC95-4F31-BDAE-A841DD400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8575" y="3067050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波浪向浅水区传播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CF64EB-67D3-495B-A04E-B15F0B2A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62625" y="262890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31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31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B07DDC-0300-4B17-A1A9-75A422B5E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00250"/>
            <a:ext cx="1952625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36CAD3-47FE-4417-8B6C-579D5A52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1717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8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545803-3DBB-4367-9B3C-86BA56EA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686050"/>
            <a:ext cx="161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底部轨道流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70F90C-C289-4070-8BA9-10E0ECDE0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067050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水质点在海底附近往复运动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25FC92-75CC-49D3-96D0-264660EF3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628900"/>
            <a:ext cx="5238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31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31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B13A6D-1AF5-47FC-B5C5-0825EE2EF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2000250"/>
            <a:ext cx="1952625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C4D23D-F669-4F6D-AAE1-251F30AA6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2171700"/>
            <a:ext cx="4000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79254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9575C7-1CBA-45BE-96CF-496218C7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2686050"/>
            <a:ext cx="161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rPr>
              <a:t>床面剪切应力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966D29-388C-4381-9DA6-04A23C20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8825" y="3067050"/>
            <a:ext cx="1619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超过临界值后颗粒被卷起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AC3CD8-8B24-45EE-8A13-9423A5DD3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86250"/>
            <a:ext cx="9144000" cy="85725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4F2F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C5880F-F724-40DB-998F-1DC8B6FBF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476750"/>
            <a:ext cx="8572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00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rPr>
              <a:t>关键判断：波浪和海流产生的总床面剪切应力  &gt;  临界起动剪切应力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9791EFE-D140-4F10-A6D9-3CCCCFED4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990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依据：USGS，波流共同作用与陆架沉积物再悬浮研究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8A8BB3-BE9E-4724-94D7-4107D7307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1602108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31DA33-F3B2-4F4A-9578-240224FF6C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29f5f2f77d4a7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CDCE79-3819-41E7-813D-FE92E2161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力量二：河流在海面铺开一层羽流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4B80E2-455F-48AF-A5C3-F33373829B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e341e467734bc2"/>
          <a:srcRect xmlns:a="http://schemas.openxmlformats.org/drawingml/2006/main" l="0" t="5841" r="0" b="58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28750"/>
            <a:ext cx="5905500" cy="4333875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E4A8C6-3E7C-4DC0-9CC4-583EC5A0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524000"/>
            <a:ext cx="4667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FF0D18-33B8-4FEB-B5EB-0E95D48AB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1524000"/>
            <a:ext cx="76200" cy="1143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C8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0ABBD7-1F48-4C13-88D6-3EEDC057A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1695450"/>
            <a:ext cx="421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rPr>
              <a:t>密度差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1DEC7B-D9FB-41B5-9030-E5F8380B8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2076450"/>
            <a:ext cx="4210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河水通常更淡、更轻，进入海洋后常沿表层扩展。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3DF7A7-56F7-47C7-A050-0F816344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857500"/>
            <a:ext cx="4667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DA64B0-52E2-4BCB-962C-443C402BA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857500"/>
            <a:ext cx="76200" cy="1143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3A4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E5E2F9-3648-4EEE-9F2D-A01BD077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3028950"/>
            <a:ext cx="421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43A46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43A4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43A46E"/>
                </a:solidFill>
                <a:latin typeface="Microsoft YaHei"/>
                <a:ea typeface="Microsoft YaHei"/>
                <a:cs typeface="Microsoft YaHei"/>
              </a:rPr>
              <a:t>物质输入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1716FD-9AE1-45D3-BE0B-80FCF0B8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3409950"/>
            <a:ext cx="4210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羽流携带悬浮泥沙、营养盐和有色溶解有机物。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E332CB-754E-42FB-AD4A-C76A4AC49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191000"/>
            <a:ext cx="4667250" cy="11430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2F7523-F66D-4615-96D4-13ABCAB03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4191000"/>
            <a:ext cx="76200" cy="11430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92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FB2DEC-5743-493C-94AA-730B80181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4362450"/>
            <a:ext cx="421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rPr>
              <a:t>扩散方向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724CE5-4990-45ED-91B6-BA2D3D88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4743450"/>
            <a:ext cx="42100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风、潮流与沿岸流共同决定羽流向哪里延伸。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33D73A-3F0A-45BB-81D1-2C4A179E9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990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图像：NASA Earth Observatory, Mud from the Andes Carried by the Amazon, 2020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67534F-6E50-4912-8F3C-D0E566FA1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1021505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0610FE-104E-4FEB-9476-2D3A5F50B29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410420cd024cc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6BE9F7-ACA1-46D8-8C6C-ADE3E8845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力量三：已经沉下去的泥沙再次出现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3F58E6-C06E-4A4D-9B24-4D1F0F8745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334e93900d49d5"/>
          <a:srcRect xmlns:a="http://schemas.openxmlformats.org/drawingml/2006/main" l="4940" t="0" r="494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476375"/>
            <a:ext cx="7096125" cy="4429125"/>
          </a:xfrm>
          <a:prstGeom xmlns:a="http://schemas.openxmlformats.org/drawingml/2006/main" prst="roundRect">
            <a:avLst>
              <a:gd name="adj" fmla="val 2581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81E7B7-2358-46B9-8485-84445FA4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571625"/>
            <a:ext cx="3429000" cy="1000125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DBFB14-D895-4DFD-B4CF-FA5B93812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571625"/>
            <a:ext cx="76200" cy="1000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92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C703AB-BDA5-4910-844D-A7AB860A6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1743075"/>
            <a:ext cx="2971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rPr>
              <a:t>起动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C84DC3-BF12-4204-8350-ABBB708D4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124075"/>
            <a:ext cx="29718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波浪与海流抬升海底细颗粒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BD1325-DB22-478D-B829-23FD5BD36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62250"/>
            <a:ext cx="3429000" cy="1000125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F65E75-2AE5-4E72-B457-83C263D3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62250"/>
            <a:ext cx="76200" cy="1000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08C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6FF164-60F4-4597-911E-C3868623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933700"/>
            <a:ext cx="2971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悬浮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C2AAB3-F13D-41E9-BEB2-A7309A7CE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3314700"/>
            <a:ext cx="29718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湍流阻止颗粒立即沉降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97FF80-8E83-4B0B-8B78-2E66AFF82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52875"/>
            <a:ext cx="3429000" cy="1000125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C2F2BD-1C50-4596-B426-D482DB7A4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52875"/>
            <a:ext cx="76200" cy="100012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C8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B56D99-7726-4CA4-A7B9-F2CDA8BD8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124325"/>
            <a:ext cx="2971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75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rPr>
              <a:t>输运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BFF668-560D-45EA-B54F-C3A1FC19A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4505325"/>
            <a:ext cx="29718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平均海流把颗粒带向沿岸或外海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B18A11-9D95-4495-B630-E4903F852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238750"/>
            <a:ext cx="2667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725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725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rPr>
              <a:t>浅水区最敏感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960C92-B75F-4CA9-840F-BACFE5C8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990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动画：Manim 制作，展示波浪近底作用、泥沙再悬浮与海流输运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CC2D17-F2D8-4A7D-8351-262CF76DD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57192517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F77EEE-F355-4F1D-89DD-95FEAE9BEE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4ac64003834c8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A2D6BD-0C23-4661-A51C-401015476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同一种水色，可能有三种来源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54A1FC-82FF-42E6-96C8-4E4185077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66875"/>
            <a:ext cx="34290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A721FE-A563-4917-9BD8-26AD9C041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952625"/>
            <a:ext cx="289560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3A46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FA967D-81CD-49B0-A0E3-A6C30263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00300"/>
            <a:ext cx="2895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75" b="1">
                <a:solidFill>
                  <a:srgbClr val="43A46E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43A46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43A46E"/>
                </a:solidFill>
                <a:latin typeface="Microsoft YaHei"/>
                <a:ea typeface="Microsoft YaHei"/>
                <a:cs typeface="Microsoft YaHei"/>
              </a:rPr>
              <a:t>浮游植物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D97DBC-93E6-4685-A41E-C8CE7A9B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000375"/>
            <a:ext cx="276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叶绿素吸收蓝光和红光，改变绿光反射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E384DE-BA3B-4EA0-B2EF-FF5A91B7D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267200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叶绿素 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413342-C2A3-4BF1-85A7-4CFB2F08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1666875"/>
            <a:ext cx="34290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0749AB-4760-43B9-8AEE-F8EA11287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1952625"/>
            <a:ext cx="289560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792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038A7A-3930-43DC-985B-FA5BDDDD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3925" y="2400300"/>
            <a:ext cx="2895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rPr>
              <a:t>悬浮泥沙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AD5EB4-62DC-490C-9047-B4F8BA29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000375"/>
            <a:ext cx="276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颗粒强烈散射光，浑浊水体更亮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8AF4D8-D885-4448-9027-9067CE80A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4267200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TSM / SPM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387AD0-643E-4BCB-A08D-0148A4716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666875"/>
            <a:ext cx="34290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A78064-1447-46C3-9C17-1F148FFE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952625"/>
            <a:ext cx="289560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C86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AD6683-F17A-47E7-AAEB-ECB86FB36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400300"/>
            <a:ext cx="2895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875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875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2C86A6"/>
                </a:solidFill>
                <a:latin typeface="Microsoft YaHei"/>
                <a:ea typeface="Microsoft YaHei"/>
                <a:cs typeface="Microsoft YaHei"/>
              </a:rPr>
              <a:t>有色溶解物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2ED739-B253-49C9-8598-FD959953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8225" y="3000375"/>
            <a:ext cx="276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陆源有机物吸收蓝光，使水体显暗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90E689-4A04-4E6F-9144-85D811ED6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8225" y="4267200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500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CDOM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8F3CF3-5442-4AC3-964D-17A10B886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29250"/>
            <a:ext cx="904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950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950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63A43"/>
                </a:solidFill>
                <a:latin typeface="Microsoft YaHei"/>
                <a:ea typeface="Microsoft YaHei"/>
                <a:cs typeface="Microsoft YaHei"/>
              </a:rPr>
              <a:t>因此，近岸叶绿素反演首先要解决“谁在改变光谱”。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7D1812-F393-433B-8862-8D7CA5693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9906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概念依据：NASA Ocean Color 与海色遥感基础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D7F0CB-B33F-4240-81EC-136272943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664175556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B234A8-AFD0-48D0-BD9A-EB4E608CBC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b8b9a0fd0a48d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FEFC6A-DB9C-476E-A60B-E74E40BB3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03 揭晓答案：先理解水体，再反演叶绿素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254B99-7936-45BE-BE56-F44DBE7AF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524000"/>
            <a:ext cx="101917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5C4B64-4BDB-4E21-8FB6-EB0FAB072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657350"/>
            <a:ext cx="571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08C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992428-E336-4A50-B3E6-21373BBE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16573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71D72A-55AC-4971-9624-24A35D7E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163830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大气校正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2B2263-D1DB-4C5E-9844-A49849731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1638300"/>
            <a:ext cx="6810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尽量准确取得水体本身的反射信号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F9648E-1DD3-4271-B402-BCECA0402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90800"/>
            <a:ext cx="101917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B508B3-F4E5-4CD8-B664-44279EB9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724150"/>
            <a:ext cx="571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08C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1B5A57-AB27-4EA3-B26D-0EC2E2A84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27241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BE7717-EDE6-4338-BAFD-3D081A26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270510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水体分类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2A185E-255A-41F3-BCFC-32BA49775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2705100"/>
            <a:ext cx="6810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区分清水、浑浊水和河口羽流等类型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207B9E-0BAE-489D-93F0-2E4B63992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657600"/>
            <a:ext cx="101917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C028BD-A178-4DC3-BA56-AE0DC551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90950"/>
            <a:ext cx="571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008C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27BDDA-6915-4DBE-941C-0CD6B1E91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7909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AE8FCC-F94E-4CE6-8C8F-2B54B146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77190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08C80"/>
                </a:solidFill>
                <a:latin typeface="Microsoft YaHei"/>
                <a:ea typeface="Microsoft YaHei"/>
                <a:cs typeface="Microsoft YaHei"/>
              </a:rPr>
              <a:t>分类反演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AA2ACA-8213-49E9-852F-35EACB3AC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3771900"/>
            <a:ext cx="6810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为不同水体选择适合的叶绿素模型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26797-9E9A-49F6-B4D0-6482565E4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724400"/>
            <a:ext cx="10191750" cy="838200"/>
          </a:xfrm>
          <a:prstGeom xmlns:a="http://schemas.openxmlformats.org/drawingml/2006/main" prst="roundRect">
            <a:avLst>
              <a:gd name="adj" fmla="val 136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E1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40261C-C37C-4006-A7A8-B323BF80E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857750"/>
            <a:ext cx="571500" cy="5715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C792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72CA2F-1FA9-4790-AE00-9C127922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857750"/>
            <a:ext cx="57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898CFC-2561-47D2-97CF-B22B0E383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838700"/>
            <a:ext cx="1809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C79254"/>
                </a:solidFill>
                <a:latin typeface="Microsoft YaHei"/>
                <a:ea typeface="Microsoft YaHei"/>
                <a:cs typeface="Microsoft YaHei"/>
              </a:rPr>
              <a:t>物理验证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A0E10C-6478-42A8-B8C1-A4A4E1411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5250" y="4838700"/>
            <a:ext cx="681037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384A50"/>
                </a:solidFill>
                <a:latin typeface="Microsoft YaHei"/>
                <a:ea typeface="Microsoft YaHei"/>
                <a:cs typeface="Microsoft YaHei"/>
              </a:rPr>
              <a:t>结合风、降雨、径流、潮汐与海流解释变化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1522C5-5D4C-4EB8-9654-03BE7139D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579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r">
              <a:def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D7E82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94636188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954654-2A09-4FA4-9D25-6281FE99A19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c94ad00632497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04E4C5-4630-4728-AD0F-DCF4B4968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232D">
              <a:alpha val="3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BE6BBB-7CAE-4213-8836-49CE2118A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238375"/>
            <a:ext cx="8382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1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水色是结果，海水运动是线索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FAA05C-F689-4A90-83EA-FFFACAECF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162300"/>
            <a:ext cx="1047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8C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9AA89E-3F71-48C1-BCB5-886FA6A67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543300"/>
            <a:ext cx="7429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理解风暴、河流羽流与再悬浮，才能更准确地解释海南近岸叶绿素变化。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1A030-28EF-4E7B-BB20-E6A8F65B7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5000625"/>
            <a:ext cx="400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2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defPPr>
          </a:lstStyle>
          <a:p xmlns:a="http://schemas.openxmlformats.org/drawingml/2006/main">
            <a:pPr algn="ctr">
              <a:defRPr sz="12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THANKS FOR WATCHING</a:t>
            </a:r>
          </a:p>
        </p:txBody>
      </p:sp>
    </p:spTree>
    <p:extLst>
      <p:ext uri="{BB962C8B-B14F-4D97-AF65-F5344CB8AC3E}">
        <p14:creationId xmlns:p14="http://schemas.microsoft.com/office/powerpoint/2010/main" val="143894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2026-10-22T00:43:43.7080000Z</dcterms:created>
  <dcterms:modified xsi:type="dcterms:W3CDTF">2026-10-22T00:43:43.7080000Z</dcterms:modified>
</coreProperties>
</file>